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9" r:id="rId2"/>
    <p:sldId id="256" r:id="rId3"/>
    <p:sldId id="340" r:id="rId4"/>
    <p:sldId id="258" r:id="rId5"/>
    <p:sldId id="260" r:id="rId6"/>
    <p:sldId id="261" r:id="rId7"/>
    <p:sldId id="274" r:id="rId8"/>
    <p:sldId id="320" r:id="rId9"/>
    <p:sldId id="321" r:id="rId10"/>
    <p:sldId id="333" r:id="rId11"/>
    <p:sldId id="277" r:id="rId12"/>
    <p:sldId id="334" r:id="rId13"/>
    <p:sldId id="322" r:id="rId14"/>
    <p:sldId id="330" r:id="rId15"/>
    <p:sldId id="329" r:id="rId16"/>
    <p:sldId id="328" r:id="rId17"/>
    <p:sldId id="327" r:id="rId18"/>
    <p:sldId id="326" r:id="rId19"/>
    <p:sldId id="325" r:id="rId20"/>
    <p:sldId id="324" r:id="rId21"/>
    <p:sldId id="323" r:id="rId22"/>
    <p:sldId id="332" r:id="rId23"/>
    <p:sldId id="284" r:id="rId24"/>
    <p:sldId id="335" r:id="rId25"/>
    <p:sldId id="313" r:id="rId26"/>
    <p:sldId id="336" r:id="rId27"/>
    <p:sldId id="337" r:id="rId28"/>
    <p:sldId id="339" r:id="rId29"/>
    <p:sldId id="290" r:id="rId30"/>
  </p:sldIdLst>
  <p:sldSz cx="9144000" cy="5143500" type="screen16x9"/>
  <p:notesSz cx="6858000" cy="9144000"/>
  <p:embeddedFontLst>
    <p:embeddedFont>
      <p:font typeface="Albert Sans" panose="020B0604020202020204" charset="0"/>
      <p:regular r:id="rId32"/>
      <p:bold r:id="rId33"/>
      <p:italic r:id="rId34"/>
      <p:boldItalic r:id="rId35"/>
    </p:embeddedFont>
    <p:embeddedFont>
      <p:font typeface="Anaheim" panose="020B0604020202020204" charset="0"/>
      <p:regular r:id="rId36"/>
      <p:bold r:id="rId37"/>
    </p:embeddedFont>
    <p:embeddedFont>
      <p:font typeface="Bebas Neue" panose="020B0606020202050201" pitchFamily="34" charset="0"/>
      <p:regular r:id="rId38"/>
    </p:embeddedFont>
    <p:embeddedFont>
      <p:font typeface="Caladea" panose="02040503050406030204" pitchFamily="18" charset="0"/>
      <p:regular r:id="rId39"/>
      <p:bold r:id="rId40"/>
      <p:italic r:id="rId41"/>
      <p:boldItalic r:id="rId42"/>
    </p:embeddedFont>
    <p:embeddedFont>
      <p:font typeface="Marcellus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DB2E0-EE3C-4634-AED0-E4D44AAE37A7}">
  <a:tblStyle styleId="{21BDB2E0-EE3C-4634-AED0-E4D44AAE3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2A585D-55A4-4D0D-8EFE-7583300A2B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75" d="100"/>
          <a:sy n="75" d="100"/>
        </p:scale>
        <p:origin x="1733" y="4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5c3c40beb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5c3c40beb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B3597CA-C665-174B-85A2-ADC911F7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AA8EFAF-13A3-E9AD-240B-DC530AC36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321929EC-7416-AC07-5DEC-1CFF8C4F57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9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E05A20C-8F00-3BC0-609D-F225F7AD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0A6C237-04D4-6BFC-BD57-08E5AEBD4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C582C11-0DE8-AE56-E6F2-43CE8E4B5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28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B6F12B6-FB9D-6FD8-F4FD-3F4464CC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316F41F-B238-67DE-235E-D928C7970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413AF1C5-308F-225A-719E-CDDD1C48B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F939D8C8-BB93-EAB9-A294-14D490F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5599CCC-DD7B-DEA5-6F72-6EB07F4E4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B79504D0-3526-13EA-4717-7EBAAA636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8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A2A32E23-42C8-747B-E923-EA3BD74E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55979BDF-9335-BE5C-B84B-E624953FD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93DF3843-4950-BE75-345E-E4C5A7127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21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592AA8E-57C4-239B-CC4D-3C374E14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05493481-BC1B-88A0-40C0-3F7D0831E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3E7596B7-B0D6-8DFC-B329-A4328E528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7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13C125FE-F032-81FD-F91B-320020A2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60CF3A0-D6BC-565B-5272-383183E65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F416740B-C0B9-E2B8-C903-478101B54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0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4FE2FDA-E60F-AE4D-E5A0-0A0BC00C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81AB0C09-8E02-35EF-D4EE-4F6173A3F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720632-AC82-529F-1517-2DE340B24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06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7AC025A9-7F8B-576D-CE91-238D66894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F7B6635-8708-8962-3EAD-2F158ADC9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13E85A86-B981-D68C-E341-30D48A12C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7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2904A688-6495-29D9-A0F2-FDFA56B7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D469C23-0A92-8E7A-C305-DB0837A3A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DEEEB829-E97A-CE79-4426-33B99319F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4F145CB-C1E8-F3DC-36B5-54061086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9447A5DC-FAC6-8975-B8A6-69AF6EA6F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ED0C52F0-308A-497C-3D7E-CB23496EB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586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9AB9B25-A54D-C8B1-5C1E-6DF14ADA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48516A8C-869A-34AB-7FFD-4AE4D6E31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0B7CD488-713D-81B7-3272-A25F2C61B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5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66FF46CF-5F10-ADC3-CC2C-E0EEB341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35782EEF-E331-E5E7-F32C-55273CE49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00168F8B-A485-0786-F93E-39EB4812D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436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E842A7-D1EA-53F4-D59C-86AD3141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C81391D-5106-62B0-88A6-F0CFB098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E8CE30DC-30AF-E303-B5C1-6F720F1CA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99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3F2B3BAB-BCF0-A9AA-4E7B-DDF779A1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2257ABE5-7C5E-104D-F956-F6D86977F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D97E5508-CEA1-72CD-DD14-2476CA24B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009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BEBF63C-D8D6-F701-A616-278733AA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BADAF3EF-3EA9-06BD-1D8E-4977CF26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4C97733-557D-00B2-5AC8-3887D5F8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992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86F3DB3-F40C-EC00-DF0A-0FC112DB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17E4FE6-D3A2-53B7-AB5B-F36ED3848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A42F2E5B-2399-D5DC-A622-D7A937ABF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1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FA76148-D00C-8C5C-2D9D-9E090517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1ABCAC9A-588F-20CA-0988-EF6DF2D67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3C0536-BB4A-53AA-D411-320C606F9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8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266F149-2B09-117C-65E5-8D249FD3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322AB15-3A5B-D831-F3DC-19682427F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5E0AC41B-A31A-F50D-F023-A1F0C26F7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63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05" name="Google Shape;205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9" name="Google Shape;199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6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7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7"/>
          <p:cNvSpPr/>
          <p:nvPr/>
        </p:nvSpPr>
        <p:spPr>
          <a:xfrm>
            <a:off x="5379125" y="711700"/>
            <a:ext cx="34401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426" r="13556"/>
          <a:stretch/>
        </p:blipFill>
        <p:spPr>
          <a:xfrm>
            <a:off x="5495624" y="825474"/>
            <a:ext cx="3207101" cy="3893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FD4FE-5475-4CD8-3CFD-14D1965580CD}"/>
              </a:ext>
            </a:extLst>
          </p:cNvPr>
          <p:cNvSpPr txBox="1"/>
          <p:nvPr/>
        </p:nvSpPr>
        <p:spPr>
          <a:xfrm>
            <a:off x="857366" y="563864"/>
            <a:ext cx="297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arcellus" panose="020B0604020202020204" charset="0"/>
              </a:rPr>
              <a:t>TEAM MEMBERS</a:t>
            </a:r>
            <a:endParaRPr lang="en-GB" sz="2800" b="1" dirty="0">
              <a:latin typeface="Marcellu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807FC-566E-3F08-AE9C-15BE24A09E89}"/>
              </a:ext>
            </a:extLst>
          </p:cNvPr>
          <p:cNvSpPr txBox="1"/>
          <p:nvPr/>
        </p:nvSpPr>
        <p:spPr>
          <a:xfrm>
            <a:off x="857366" y="1195571"/>
            <a:ext cx="29756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Abdulrahman Sayed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Ibrahim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Abdul Hamid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Saif Ahmed</a:t>
            </a:r>
            <a:endParaRPr lang="en-GB" sz="1800" dirty="0">
              <a:latin typeface="Calade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8C9-255C-ED5C-C178-EA7BE810AF7F}"/>
              </a:ext>
            </a:extLst>
          </p:cNvPr>
          <p:cNvSpPr txBox="1"/>
          <p:nvPr/>
        </p:nvSpPr>
        <p:spPr>
          <a:xfrm>
            <a:off x="1085965" y="3687086"/>
            <a:ext cx="2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adea" panose="02040503050406030204" pitchFamily="18" charset="0"/>
              </a:rPr>
              <a:t>Instructor: Osama Adel</a:t>
            </a:r>
            <a:endParaRPr lang="en-GB" sz="1800" dirty="0">
              <a:latin typeface="Calade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FB18C44F-97D6-0EAF-426C-8CA808A5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C5E0B519-2A44-E6DB-9505-368E54AEC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 Process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CF2BD469-0B04-A814-39D9-F366D5769E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Standardization Steps: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Column naming convention: Converted to snake case.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Data type conversions: Proper date and time formats for all temporal fields.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Missing value handling: Identified null values in cancelled journeys.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Validation checks for data consistency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327967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34940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Analysis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587" name="Google Shape;587;p55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O2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9D39FB0-34F5-4BF1-9B7E-3FC6EE1D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A1DB8C4F-1F19-4408-DFBE-6E651A150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206DD7A-EA19-B51C-A539-8530A0B7614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analysis questions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set of analysis questions with the answers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ADCD661-B893-6424-BE43-A48F424FA6C9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994466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48BC4B2-7139-7318-49D9-A4CE8CA8C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20647-DAA9-6821-46AD-1CBCC49A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86DFD6F-04A4-DBAF-BEA1-0665BFB7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990987-1757-E845-3F65-D0874A66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43" y="-113227"/>
            <a:ext cx="9198244" cy="52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20F9FA6-0706-3F84-3779-9912B8A6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445D83-AEE8-4AA6-EE9E-D3A41A91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242" y="1"/>
            <a:ext cx="92292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BC6037-D98E-67C8-B794-FFD0D9D9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69128AA-BF88-E080-862A-5CED9F67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04463" cy="58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FE2D538-9621-4A88-73DD-EF7B6622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64161D-B3C3-5915-DE95-A6AC249E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6B739B7-1C3D-4EBE-A2A1-6F39B3AD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D0989-AA0B-40BD-2C68-8C1DBB3A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A11A464-B317-18BE-B676-ECA2CB4C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DC62A-6FB3-3932-0FA9-57EE90F1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89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713225" y="713600"/>
            <a:ext cx="3955800" cy="212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FOR UK-RAILWAY</a:t>
            </a: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4">
            <a:hlinkClick r:id=""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avLst/>
            <a:gdLst/>
            <a:ahLst/>
            <a:cxnLst/>
            <a:rect l="l" t="t" r="r" b="b"/>
            <a:pathLst>
              <a:path w="255634" h="209276" extrusionOk="0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35" name="Google Shape;235;p34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4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4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4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9B5DDD9-47E6-48D8-A035-370C57C4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165936-41EF-B835-5685-37FC2BED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39"/>
            <a:ext cx="9144000" cy="5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7A15DB3-2823-3676-AC56-61F87797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2F1386-35D7-B393-6EBC-0E023E6B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742" y="0"/>
            <a:ext cx="9213742" cy="58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8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5D224D7-9870-03DF-92BF-8DFA8576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98A1E2-7F87-C4C1-7A2C-4966D636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17" y="0"/>
            <a:ext cx="9284217" cy="52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Forecasting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767" name="Google Shape;767;p62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O3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FFED8D1-4BB0-434D-0D36-814D457A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7600FF6B-8847-0FF4-C7DB-56B6460CA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3: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67FA1131-707A-35E8-398A-1962AE0B6F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forecasting questions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plots answering forecasting questions.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6C26135-90D5-4B00-434F-B8BFB8410B65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6688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493D02C8-BBFB-6C13-63B1-17B466C6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3EEA6B84-C45E-D5A6-4FC4-220E295146A3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152B1F33-5E32-4D8A-6EE2-610812EEE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Visualization Dashboard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054B9BD-C51B-B1EA-129B-C5A6CCFEA5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O4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9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DDC0D31-4656-B45C-5F6B-E6764364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EAD2E63A-45B7-0758-4C68-E54F43BEF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4: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0DF7398-EF7F-45E3-E895-40FEFA2B6A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visualize all answered questions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dashboard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Final report and presentation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BB8C726A-2273-0D02-CEA5-EAE8C3681400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534332" cy="13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Tableau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PowerPoint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9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F1D5E52B-5E1D-56AD-FACE-5EAF3D28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7C49C74A-4022-A115-555A-913C5A9DE8A5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354CECFB-CF6D-31CB-85FA-8FDA13AFC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69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Recommendations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C599B5B-7D84-365C-DAD3-02C306C721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O5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62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21DBC571-6344-5DCF-8A8A-230CEBD8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3A1F069A-8D15-ACEE-8758-8993A75E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341254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91955EE7-B182-23F1-7790-1A0E6B74CB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3" y="1185764"/>
            <a:ext cx="4126157" cy="316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Reduce Delays: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Use early weather alert systems.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operations on high-delay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Upgrade signal system infrastructure.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Cut Cancellations: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Optimize resource planning on unstable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Train staff on emergencies &amp; passengers handling 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Boost Revenue: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Enhance premium route experience.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Launch loyalty deals and flexible pricing.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0199-9B1F-0A0A-23DB-D12585B0CB06}"/>
              </a:ext>
            </a:extLst>
          </p:cNvPr>
          <p:cNvSpPr txBox="1"/>
          <p:nvPr/>
        </p:nvSpPr>
        <p:spPr>
          <a:xfrm>
            <a:off x="5021450" y="1185764"/>
            <a:ext cx="341254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Manage Crowds: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Expand peak-hour service &amp; station capacity.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signs and guidance to reduce crowding and confusion.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Lower Refunds: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Provide real-time alternatives during cancellations.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Increase service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562189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8"/>
          <p:cNvSpPr txBox="1">
            <a:spLocks noGrp="1"/>
          </p:cNvSpPr>
          <p:nvPr>
            <p:ph type="title"/>
          </p:nvPr>
        </p:nvSpPr>
        <p:spPr>
          <a:xfrm>
            <a:off x="914356" y="555715"/>
            <a:ext cx="382808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02" name="Google Shape;902;p68"/>
          <p:cNvSpPr txBox="1">
            <a:spLocks noGrp="1"/>
          </p:cNvSpPr>
          <p:nvPr>
            <p:ph type="subTitle" idx="1"/>
          </p:nvPr>
        </p:nvSpPr>
        <p:spPr>
          <a:xfrm>
            <a:off x="684603" y="2165880"/>
            <a:ext cx="4448099" cy="405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904" name="Google Shape;904;p68"/>
          <p:cNvSpPr/>
          <p:nvPr/>
        </p:nvSpPr>
        <p:spPr>
          <a:xfrm rot="-5400000">
            <a:off x="6408225" y="2394275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5" name="Google Shape;905;p68"/>
          <p:cNvCxnSpPr>
            <a:cxnSpLocks/>
          </p:cNvCxnSpPr>
          <p:nvPr/>
        </p:nvCxnSpPr>
        <p:spPr>
          <a:xfrm>
            <a:off x="5971875" y="548375"/>
            <a:ext cx="2324" cy="4790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68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907" name="Google Shape;907;p68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68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68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68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68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68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13" name="Google Shape;913;p68"/>
          <p:cNvCxnSpPr/>
          <p:nvPr/>
        </p:nvCxnSpPr>
        <p:spPr>
          <a:xfrm>
            <a:off x="5974199" y="2818110"/>
            <a:ext cx="316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3FE1E2-0424-BED8-A532-06841928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7" y="4000000"/>
            <a:ext cx="4448100" cy="710195"/>
          </a:xfrm>
          <a:prstGeom prst="rect">
            <a:avLst/>
          </a:prstGeom>
        </p:spPr>
      </p:pic>
      <p:grpSp>
        <p:nvGrpSpPr>
          <p:cNvPr id="12" name="Google Shape;906;p68">
            <a:extLst>
              <a:ext uri="{FF2B5EF4-FFF2-40B4-BE49-F238E27FC236}">
                <a16:creationId xmlns:a16="http://schemas.microsoft.com/office/drawing/2014/main" id="{4FEEB52B-8061-2CD8-F99F-0A0C6DB2B5B5}"/>
              </a:ext>
            </a:extLst>
          </p:cNvPr>
          <p:cNvGrpSpPr/>
          <p:nvPr/>
        </p:nvGrpSpPr>
        <p:grpSpPr>
          <a:xfrm>
            <a:off x="5840141" y="3311919"/>
            <a:ext cx="3303534" cy="1827162"/>
            <a:chOff x="6146925" y="3426425"/>
            <a:chExt cx="1789200" cy="982000"/>
          </a:xfrm>
        </p:grpSpPr>
        <p:cxnSp>
          <p:nvCxnSpPr>
            <p:cNvPr id="13" name="Google Shape;907;p68">
              <a:extLst>
                <a:ext uri="{FF2B5EF4-FFF2-40B4-BE49-F238E27FC236}">
                  <a16:creationId xmlns:a16="http://schemas.microsoft.com/office/drawing/2014/main" id="{FD486D9D-47DE-8CDB-2B44-7819F823FD92}"/>
                </a:ext>
              </a:extLst>
            </p:cNvPr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908;p68">
              <a:extLst>
                <a:ext uri="{FF2B5EF4-FFF2-40B4-BE49-F238E27FC236}">
                  <a16:creationId xmlns:a16="http://schemas.microsoft.com/office/drawing/2014/main" id="{FEC0754D-EA47-BCAF-B71C-31C366FCABA5}"/>
                </a:ext>
              </a:extLst>
            </p:cNvPr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909;p68">
              <a:extLst>
                <a:ext uri="{FF2B5EF4-FFF2-40B4-BE49-F238E27FC236}">
                  <a16:creationId xmlns:a16="http://schemas.microsoft.com/office/drawing/2014/main" id="{2F803755-35DE-980C-4BB7-E93D2BFA5AED}"/>
                </a:ext>
              </a:extLst>
            </p:cNvPr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0;p68">
              <a:extLst>
                <a:ext uri="{FF2B5EF4-FFF2-40B4-BE49-F238E27FC236}">
                  <a16:creationId xmlns:a16="http://schemas.microsoft.com/office/drawing/2014/main" id="{F920DFD4-BEEC-555B-F207-B3505EC5B04C}"/>
                </a:ext>
              </a:extLst>
            </p:cNvPr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11;p68">
              <a:extLst>
                <a:ext uri="{FF2B5EF4-FFF2-40B4-BE49-F238E27FC236}">
                  <a16:creationId xmlns:a16="http://schemas.microsoft.com/office/drawing/2014/main" id="{53DB4645-A2FF-48C7-D850-F12B7E74BE1E}"/>
                </a:ext>
              </a:extLst>
            </p:cNvPr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12;p68">
              <a:extLst>
                <a:ext uri="{FF2B5EF4-FFF2-40B4-BE49-F238E27FC236}">
                  <a16:creationId xmlns:a16="http://schemas.microsoft.com/office/drawing/2014/main" id="{1BC5CAA8-A683-49D6-2C87-7D4D65D6B3F8}"/>
                </a:ext>
              </a:extLst>
            </p:cNvPr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E252D-3270-60B9-6649-8CBB2FA00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311" y="5030786"/>
            <a:ext cx="236240" cy="106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DFD1770-F27C-9B82-7787-EB05DC567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345444"/>
              </p:ext>
            </p:extLst>
          </p:nvPr>
        </p:nvGraphicFramePr>
        <p:xfrm>
          <a:off x="1833562" y="885261"/>
          <a:ext cx="5476875" cy="387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465249" imgH="3299476" progId="Excel.Sheet.12">
                  <p:embed/>
                </p:oleObj>
              </mc:Choice>
              <mc:Fallback>
                <p:oleObj name="Worksheet" r:id="rId2" imgW="4465249" imgH="32994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3562" y="885261"/>
                        <a:ext cx="5476875" cy="38750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74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4"/>
          </p:nvPr>
        </p:nvSpPr>
        <p:spPr>
          <a:xfrm>
            <a:off x="721899" y="153711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01</a:t>
            </a:r>
            <a:endParaRPr sz="2200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5"/>
          </p:nvPr>
        </p:nvSpPr>
        <p:spPr>
          <a:xfrm>
            <a:off x="721899" y="23809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02</a:t>
            </a:r>
            <a:endParaRPr sz="220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6"/>
          </p:nvPr>
        </p:nvSpPr>
        <p:spPr>
          <a:xfrm>
            <a:off x="721899" y="33149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03</a:t>
            </a:r>
            <a:endParaRPr sz="22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7"/>
          </p:nvPr>
        </p:nvSpPr>
        <p:spPr>
          <a:xfrm>
            <a:off x="1448850" y="1550139"/>
            <a:ext cx="2305500" cy="41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Infrastructure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&amp; Preprocessing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8"/>
          </p:nvPr>
        </p:nvSpPr>
        <p:spPr>
          <a:xfrm>
            <a:off x="1448850" y="238097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Questions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9"/>
          </p:nvPr>
        </p:nvSpPr>
        <p:spPr>
          <a:xfrm>
            <a:off x="1456599" y="3314930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Forecasting Questions</a:t>
            </a:r>
            <a:endParaRPr dirty="0"/>
          </a:p>
        </p:txBody>
      </p:sp>
      <p:cxnSp>
        <p:nvCxnSpPr>
          <p:cNvPr id="264" name="Google Shape;264;p36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714150" y="215773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714150" y="3061196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66;p36">
            <a:extLst>
              <a:ext uri="{FF2B5EF4-FFF2-40B4-BE49-F238E27FC236}">
                <a16:creationId xmlns:a16="http://schemas.microsoft.com/office/drawing/2014/main" id="{DA4770F0-6143-7EF0-8EA8-620378CCD4A8}"/>
              </a:ext>
            </a:extLst>
          </p:cNvPr>
          <p:cNvCxnSpPr/>
          <p:nvPr/>
        </p:nvCxnSpPr>
        <p:spPr>
          <a:xfrm>
            <a:off x="721899" y="4073939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6">
            <a:extLst>
              <a:ext uri="{FF2B5EF4-FFF2-40B4-BE49-F238E27FC236}">
                <a16:creationId xmlns:a16="http://schemas.microsoft.com/office/drawing/2014/main" id="{C52D4D43-9CA1-571C-7101-26B99DA07A1F}"/>
              </a:ext>
            </a:extLst>
          </p:cNvPr>
          <p:cNvSpPr txBox="1">
            <a:spLocks/>
          </p:cNvSpPr>
          <p:nvPr/>
        </p:nvSpPr>
        <p:spPr>
          <a:xfrm>
            <a:off x="4622410" y="153711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04</a:t>
            </a:r>
          </a:p>
        </p:txBody>
      </p:sp>
      <p:sp>
        <p:nvSpPr>
          <p:cNvPr id="8" name="Google Shape;263;p36">
            <a:extLst>
              <a:ext uri="{FF2B5EF4-FFF2-40B4-BE49-F238E27FC236}">
                <a16:creationId xmlns:a16="http://schemas.microsoft.com/office/drawing/2014/main" id="{15F702CD-EDE7-14E4-2B5D-71909D3AFE1B}"/>
              </a:ext>
            </a:extLst>
          </p:cNvPr>
          <p:cNvSpPr txBox="1">
            <a:spLocks/>
          </p:cNvSpPr>
          <p:nvPr/>
        </p:nvSpPr>
        <p:spPr>
          <a:xfrm>
            <a:off x="5357110" y="1473662"/>
            <a:ext cx="1904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Visualization Dashboard</a:t>
            </a:r>
            <a:endParaRPr lang="en-GB" dirty="0"/>
          </a:p>
        </p:txBody>
      </p:sp>
      <p:sp>
        <p:nvSpPr>
          <p:cNvPr id="13" name="Google Shape;263;p36">
            <a:extLst>
              <a:ext uri="{FF2B5EF4-FFF2-40B4-BE49-F238E27FC236}">
                <a16:creationId xmlns:a16="http://schemas.microsoft.com/office/drawing/2014/main" id="{4A4FCAB7-C1CE-3568-23FA-65E66C39FAFF}"/>
              </a:ext>
            </a:extLst>
          </p:cNvPr>
          <p:cNvSpPr txBox="1">
            <a:spLocks/>
          </p:cNvSpPr>
          <p:nvPr/>
        </p:nvSpPr>
        <p:spPr>
          <a:xfrm>
            <a:off x="5357110" y="2315475"/>
            <a:ext cx="25392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Recommendations</a:t>
            </a:r>
            <a:endParaRPr lang="en-GB" dirty="0"/>
          </a:p>
        </p:txBody>
      </p:sp>
      <p:sp>
        <p:nvSpPr>
          <p:cNvPr id="14" name="Google Shape;260;p36">
            <a:extLst>
              <a:ext uri="{FF2B5EF4-FFF2-40B4-BE49-F238E27FC236}">
                <a16:creationId xmlns:a16="http://schemas.microsoft.com/office/drawing/2014/main" id="{703B0CA3-9233-BAA6-D403-43E30658EA7F}"/>
              </a:ext>
            </a:extLst>
          </p:cNvPr>
          <p:cNvSpPr txBox="1">
            <a:spLocks/>
          </p:cNvSpPr>
          <p:nvPr/>
        </p:nvSpPr>
        <p:spPr>
          <a:xfrm>
            <a:off x="4622410" y="238566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4832221" cy="164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Infrastructure</a:t>
            </a:r>
            <a:br>
              <a:rPr lang="en-GB" sz="4000" dirty="0"/>
            </a:br>
            <a:r>
              <a:rPr lang="en-GB" sz="4000" dirty="0"/>
              <a:t>&amp; Preprocessing</a:t>
            </a:r>
            <a:br>
              <a:rPr lang="en-GB" sz="4000" dirty="0"/>
            </a:br>
            <a:endParaRPr sz="4000"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 idx="2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1: Overview</a:t>
            </a:r>
            <a:endParaRPr dirty="0"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Building data infrastructure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Designing the data model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Pre-processing data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 Schema Design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Cleaning Pipeline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404A7A98-306E-9C6B-150B-C81B0DD08161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356104" cy="117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sp>
        <p:nvSpPr>
          <p:cNvPr id="559" name="Google Shape;559;p52"/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Three-Layer Data Architecture: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Bronze layer(Source):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Unprocessed data ingested directly from the source file.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Silver layer(Staging area):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Cleaned, validated, and transformed data from the bronze layer with quality checks.</a:t>
            </a:r>
            <a:endParaRPr lang="en-GB" sz="1400" dirty="0">
              <a:latin typeface="Calade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Gold layer(Business-ready): Dimensional star schema model optimized for analysis.</a:t>
            </a:r>
          </a:p>
        </p:txBody>
      </p:sp>
      <p:sp>
        <p:nvSpPr>
          <p:cNvPr id="11" name="Google Shape;559;p52">
            <a:extLst>
              <a:ext uri="{FF2B5EF4-FFF2-40B4-BE49-F238E27FC236}">
                <a16:creationId xmlns:a16="http://schemas.microsoft.com/office/drawing/2014/main" id="{D496D306-8417-C055-DE82-CFFD6C3D4BAD}"/>
              </a:ext>
            </a:extLst>
          </p:cNvPr>
          <p:cNvSpPr txBox="1">
            <a:spLocks/>
          </p:cNvSpPr>
          <p:nvPr/>
        </p:nvSpPr>
        <p:spPr>
          <a:xfrm>
            <a:off x="710001" y="3098401"/>
            <a:ext cx="5605557" cy="121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</a:rPr>
              <a:t>Implementation Details: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 database with schema separation for each layer.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Python-based ETL processes for data transformation between layers.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Integration of stored procedures for automated loading.</a:t>
            </a:r>
            <a:endParaRPr lang="en-GB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79D4DD6C-CF33-9BFF-02BF-342BFE9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A3CF7E00-CBBE-BDA0-CFD5-CF7FE402C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pic>
        <p:nvPicPr>
          <p:cNvPr id="5" name="Picture 4" descr="A diagram of a software application">
            <a:extLst>
              <a:ext uri="{FF2B5EF4-FFF2-40B4-BE49-F238E27FC236}">
                <a16:creationId xmlns:a16="http://schemas.microsoft.com/office/drawing/2014/main" id="{0C51409D-80B7-1ABC-530D-C329260E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35" y="1185764"/>
            <a:ext cx="7051729" cy="369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4730F-C311-0479-ED1B-F64E84F6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6" y="4527550"/>
            <a:ext cx="632799" cy="153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37286-3134-C9CF-344B-45C08F6B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64" y="4527550"/>
            <a:ext cx="821411" cy="1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2F3A33D-DEC8-5D23-EE35-3E12FBCE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7217791B-DD55-0E4E-D53E-9076BDF1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2" t="4047" b="25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398</Words>
  <Application>Microsoft Office PowerPoint</Application>
  <PresentationFormat>On-screen Show (16:9)</PresentationFormat>
  <Paragraphs>106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Caladea</vt:lpstr>
      <vt:lpstr>Arial</vt:lpstr>
      <vt:lpstr>Bebas Neue</vt:lpstr>
      <vt:lpstr>Marcellus</vt:lpstr>
      <vt:lpstr>Anaheim</vt:lpstr>
      <vt:lpstr>Albert Sans</vt:lpstr>
      <vt:lpstr>Data Analysis for Marketing Strategies by Slidesgo</vt:lpstr>
      <vt:lpstr>Microsoft Excel Worksheet</vt:lpstr>
      <vt:lpstr>PowerPoint Presentation</vt:lpstr>
      <vt:lpstr>DATA ANALYSIS FOR UK-RAILWAY</vt:lpstr>
      <vt:lpstr>PowerPoint Presentation</vt:lpstr>
      <vt:lpstr>TABLE OF CONTENTS</vt:lpstr>
      <vt:lpstr>Infrastructure &amp; Preprocessing </vt:lpstr>
      <vt:lpstr>Phase 1: Overview</vt:lpstr>
      <vt:lpstr>Data Warehouse Architecture</vt:lpstr>
      <vt:lpstr>Data Warehouse Architecture</vt:lpstr>
      <vt:lpstr>PowerPoint Presentation</vt:lpstr>
      <vt:lpstr>Data Cleaning Process</vt:lpstr>
      <vt:lpstr>Analysis Questions </vt:lpstr>
      <vt:lpstr>Phase 2: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Questions </vt:lpstr>
      <vt:lpstr>Phase 3: Overview</vt:lpstr>
      <vt:lpstr>Visualization Dashboard</vt:lpstr>
      <vt:lpstr>Phase 4: Overview</vt:lpstr>
      <vt:lpstr>Recommendations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UK-RAILWAY</dc:title>
  <dc:creator>mohamed ibrahem</dc:creator>
  <cp:lastModifiedBy>mohamed ibrahim</cp:lastModifiedBy>
  <cp:revision>12</cp:revision>
  <dcterms:modified xsi:type="dcterms:W3CDTF">2025-05-23T00:14:28Z</dcterms:modified>
</cp:coreProperties>
</file>